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14"/>
  </p:notesMasterIdLst>
  <p:handoutMasterIdLst>
    <p:handoutMasterId r:id="rId15"/>
  </p:handoutMasterIdLst>
  <p:sldIdLst>
    <p:sldId id="388" r:id="rId2"/>
    <p:sldId id="395" r:id="rId3"/>
    <p:sldId id="398" r:id="rId4"/>
    <p:sldId id="401" r:id="rId5"/>
    <p:sldId id="399" r:id="rId6"/>
    <p:sldId id="400" r:id="rId7"/>
    <p:sldId id="405" r:id="rId8"/>
    <p:sldId id="397" r:id="rId9"/>
    <p:sldId id="402" r:id="rId10"/>
    <p:sldId id="403" r:id="rId11"/>
    <p:sldId id="404" r:id="rId12"/>
    <p:sldId id="301" r:id="rId13"/>
  </p:sldIdLst>
  <p:sldSz cx="9144000" cy="6858000" type="screen4x3"/>
  <p:notesSz cx="6797675" cy="9926638"/>
  <p:defaultTextStyle>
    <a:defPPr>
      <a:defRPr lang="es-ES_tradnl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C200"/>
    <a:srgbClr val="03A2C4"/>
    <a:srgbClr val="FF8F71"/>
    <a:srgbClr val="E50274"/>
    <a:srgbClr val="DDDDDD"/>
    <a:srgbClr val="5F5F5F"/>
    <a:srgbClr val="F8F8F8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961" autoAdjust="0"/>
  </p:normalViewPr>
  <p:slideViewPr>
    <p:cSldViewPr snapToObjects="1">
      <p:cViewPr>
        <p:scale>
          <a:sx n="112" d="100"/>
          <a:sy n="112" d="100"/>
        </p:scale>
        <p:origin x="-936" y="1576"/>
      </p:cViewPr>
      <p:guideLst>
        <p:guide orient="horz" pos="160"/>
        <p:guide orient="horz" pos="4084"/>
        <p:guide orient="horz" pos="1205"/>
        <p:guide orient="horz" pos="4009"/>
        <p:guide orient="horz" pos="244"/>
        <p:guide pos="5555"/>
        <p:guide pos="2971"/>
        <p:guide pos="3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52" d="100"/>
          <a:sy n="52" d="100"/>
        </p:scale>
        <p:origin x="-1242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2D741A0C-AEA1-4019-9FD1-F15B94F83902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2275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noProof="0" smtClean="0"/>
              <a:t>Haga clic para modificar el estilo de texto del patrón</a:t>
            </a:r>
          </a:p>
          <a:p>
            <a:pPr lvl="1"/>
            <a:r>
              <a:rPr lang="es-ES_tradnl" noProof="0" smtClean="0"/>
              <a:t>Segundo nivel</a:t>
            </a:r>
          </a:p>
          <a:p>
            <a:pPr lvl="2"/>
            <a:r>
              <a:rPr lang="es-ES_tradnl" noProof="0" smtClean="0"/>
              <a:t>Tercer nivel</a:t>
            </a:r>
          </a:p>
          <a:p>
            <a:pPr lvl="3"/>
            <a:r>
              <a:rPr lang="es-ES_tradnl" noProof="0" smtClean="0"/>
              <a:t>Cuarto nivel</a:t>
            </a:r>
          </a:p>
          <a:p>
            <a:pPr lvl="4"/>
            <a:r>
              <a:rPr lang="es-ES_tradnl" noProof="0" smtClean="0"/>
              <a:t>Quinto nivel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E2C33FFE-9E40-45AE-ADB4-459348747635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807094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/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Pré-requisitos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 e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variáveis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ambiente</a:t>
            </a:r>
            <a:endParaRPr lang="pt-BR" sz="1200" kern="12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Download e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instalação</a:t>
            </a:r>
            <a:endParaRPr lang="pt-BR" sz="1200" kern="12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+mn-cs"/>
            </a:endParaRPr>
          </a:p>
          <a:p>
            <a:pPr lvl="2"/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Repositório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 Local</a:t>
            </a:r>
            <a:endParaRPr lang="pt-BR" sz="1200" kern="12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+mn-cs"/>
            </a:endParaRPr>
          </a:p>
          <a:p>
            <a:pPr lvl="2"/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Configuração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 de proxy</a:t>
            </a:r>
            <a:endParaRPr lang="pt-BR" sz="1200" kern="12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+mn-cs"/>
            </a:endParaRPr>
          </a:p>
          <a:p>
            <a:pPr lvl="2"/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Comandos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ajuda</a:t>
            </a:r>
            <a:endParaRPr lang="bg-BG" sz="1200" kern="12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+mn-cs"/>
            </a:endParaRPr>
          </a:p>
          <a:p>
            <a:pPr lvl="2"/>
            <a:endParaRPr lang="bg-BG" sz="1200" kern="12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&lt;proxies&gt;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    &lt;!-- proxy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     | Specification for one proxy, to be used in connecting to the network.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     |--&gt;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    &lt;proxy&gt;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      &lt;id&gt;INDRA&lt;/id&gt;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      &lt;active&gt;true&lt;/active&gt;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      &lt;protocol&gt;http&lt;/protocol&gt;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      &lt;username&gt;INDRA\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afamorim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&lt;/username&gt;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      &lt;password&gt;</a:t>
            </a:r>
            <a:r>
              <a:rPr lang="bg-BG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******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&lt;/password&gt;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      &lt;host&gt;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proxylatam.indra.es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&lt;/host&gt;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      &lt;port&gt;8080&lt;/port&gt;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      &lt;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nonProxyHosts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&gt;*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indra.es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|*.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indraweb.net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|*.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indra.es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|*.indrabmb.es|192.168.*|10.*|172.*&lt;/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nonProxyHosts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&gt;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    &lt;/proxy&gt;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    &lt;!-- --&gt;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rPr>
              <a:t>  &lt;/proxies&gt;</a:t>
            </a:r>
            <a:endParaRPr lang="bg-BG" sz="1200" kern="12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+mn-cs"/>
            </a:endParaRPr>
          </a:p>
          <a:p>
            <a:pPr lvl="2"/>
            <a:endParaRPr lang="pt-BR" sz="1200" kern="12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C33FFE-9E40-45AE-ADB4-459348747635}" type="slidenum">
              <a:rPr lang="es-ES_tradnl" smtClean="0"/>
              <a:pPr>
                <a:defRPr/>
              </a:pPr>
              <a:t>11</a:t>
            </a:fld>
            <a:endParaRPr lang="es-ES_trad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mapa_azu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9208676" cy="6875812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152400" y="3740150"/>
            <a:ext cx="6588125" cy="296545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s-ES">
              <a:cs typeface="Arial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61808" y="4176000"/>
            <a:ext cx="5882400" cy="1701272"/>
          </a:xfrm>
        </p:spPr>
        <p:txBody>
          <a:bodyPr/>
          <a:lstStyle>
            <a:lvl1pPr algn="l">
              <a:lnSpc>
                <a:spcPct val="100000"/>
              </a:lnSpc>
              <a:defRPr sz="2800" b="1" cap="all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561808" y="3956400"/>
            <a:ext cx="5882400" cy="288000"/>
          </a:xfrm>
        </p:spPr>
        <p:txBody>
          <a:bodyPr anchor="ctr"/>
          <a:lstStyle>
            <a:lvl1pPr marL="0" indent="0">
              <a:buNone/>
              <a:defRPr sz="1700" b="1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8" name="Marcador de texto 10"/>
          <p:cNvSpPr>
            <a:spLocks noGrp="1"/>
          </p:cNvSpPr>
          <p:nvPr>
            <p:ph type="body" sz="quarter" idx="10"/>
          </p:nvPr>
        </p:nvSpPr>
        <p:spPr>
          <a:xfrm>
            <a:off x="561808" y="5133041"/>
            <a:ext cx="5882400" cy="312183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baseline="0">
                <a:latin typeface="Arial"/>
                <a:cs typeface="Arial"/>
              </a:defRPr>
            </a:lvl1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pic>
        <p:nvPicPr>
          <p:cNvPr id="11" name="Picture 3" descr="F:\antonio\portada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61157" y="5877272"/>
            <a:ext cx="1894620" cy="7064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0"/>
          <p:cNvSpPr>
            <a:spLocks noChangeArrowheads="1"/>
          </p:cNvSpPr>
          <p:nvPr userDrawn="1"/>
        </p:nvSpPr>
        <p:spPr bwMode="auto">
          <a:xfrm>
            <a:off x="0" y="0"/>
            <a:ext cx="9144000" cy="6884988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er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fractal_atras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94909" y="0"/>
            <a:ext cx="4849091" cy="6858000"/>
          </a:xfrm>
          <a:prstGeom prst="rect">
            <a:avLst/>
          </a:prstGeom>
        </p:spPr>
      </p:pic>
      <p:pic>
        <p:nvPicPr>
          <p:cNvPr id="4" name="Picture 3" descr="F:\antonio\portada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62829" y="548680"/>
            <a:ext cx="1681829" cy="62712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8950" y="1916113"/>
            <a:ext cx="4014788" cy="4448175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CA"/>
              </a:buClr>
              <a:buSzPct val="140000"/>
              <a:buFont typeface="Wingdings" charset="0"/>
              <a:buChar char="§"/>
              <a:tabLst/>
              <a:defRPr sz="2000"/>
            </a:lvl1pPr>
            <a:lvl2pPr marL="762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36000"/>
              <a:buFont typeface="Wingdings" charset="0"/>
              <a:buChar char="§"/>
              <a:tabLst/>
              <a:defRPr sz="1800"/>
            </a:lvl2pPr>
            <a:lvl3pPr marL="1524000" marR="0" indent="-1873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0"/>
              <a:buChar char="§"/>
              <a:tabLst/>
              <a:defRPr sz="1600"/>
            </a:lvl3pPr>
            <a:lvl4pPr marL="2100263" marR="0" indent="-192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 typeface="Wingdings" charset="0"/>
              <a:buChar char="§"/>
              <a:tabLst/>
              <a:defRPr sz="1500"/>
            </a:lvl4pPr>
            <a:lvl5pPr marL="2667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Tx/>
              <a:buChar char="•"/>
              <a:tabLst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 dirty="0" smtClean="0"/>
              <a:t>Haga clic para modificar el estilo de texto del patrón</a:t>
            </a:r>
          </a:p>
          <a:p>
            <a:pPr lvl="1"/>
            <a:r>
              <a:rPr lang="es-ES_tradnl" noProof="0" dirty="0" smtClean="0"/>
              <a:t>Segundo nivel</a:t>
            </a:r>
          </a:p>
          <a:p>
            <a:pPr lvl="2"/>
            <a:r>
              <a:rPr lang="es-ES_tradnl" noProof="0" dirty="0" smtClean="0"/>
              <a:t>Tercer nivel</a:t>
            </a:r>
          </a:p>
          <a:p>
            <a:pPr lvl="3"/>
            <a:r>
              <a:rPr lang="es-ES_tradnl" noProof="0" dirty="0" smtClean="0"/>
              <a:t>Cuarto nivel</a:t>
            </a:r>
          </a:p>
          <a:p>
            <a:pPr lvl="4"/>
            <a:r>
              <a:rPr lang="es-ES_tradnl" noProof="0" dirty="0" smtClean="0"/>
              <a:t>Quinto nivel</a:t>
            </a:r>
            <a:endParaRPr lang="en-US" noProof="0" dirty="0"/>
          </a:p>
        </p:txBody>
      </p:sp>
      <p:sp>
        <p:nvSpPr>
          <p:cNvPr id="6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/>
          </p:nvPr>
        </p:nvSpPr>
        <p:spPr>
          <a:xfrm>
            <a:off x="4822231" y="1916113"/>
            <a:ext cx="4014788" cy="4448175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CA"/>
              </a:buClr>
              <a:buSzPct val="140000"/>
              <a:buFont typeface="Wingdings" charset="0"/>
              <a:buChar char="§"/>
              <a:tabLst/>
              <a:defRPr sz="2000"/>
            </a:lvl1pPr>
            <a:lvl2pPr marL="762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36000"/>
              <a:buFont typeface="Wingdings" charset="0"/>
              <a:buChar char="§"/>
              <a:tabLst/>
              <a:defRPr sz="1800"/>
            </a:lvl2pPr>
            <a:lvl3pPr marL="1524000" marR="0" indent="-1873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0"/>
              <a:buChar char="§"/>
              <a:tabLst/>
              <a:defRPr sz="1600"/>
            </a:lvl3pPr>
            <a:lvl4pPr marL="2100263" marR="0" indent="-192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 typeface="Wingdings" charset="0"/>
              <a:buChar char="§"/>
              <a:tabLst/>
              <a:defRPr sz="1500"/>
            </a:lvl4pPr>
            <a:lvl5pPr marL="2667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Tx/>
              <a:buChar char="•"/>
              <a:tabLst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 dirty="0" smtClean="0"/>
              <a:t>Haga clic para modificar el estilo de texto del patrón</a:t>
            </a:r>
          </a:p>
          <a:p>
            <a:pPr lvl="1"/>
            <a:r>
              <a:rPr lang="es-ES_tradnl" noProof="0" dirty="0" smtClean="0"/>
              <a:t>Segundo nivel</a:t>
            </a:r>
          </a:p>
          <a:p>
            <a:pPr lvl="2"/>
            <a:r>
              <a:rPr lang="es-ES_tradnl" noProof="0" dirty="0" smtClean="0"/>
              <a:t>Tercer nivel</a:t>
            </a:r>
          </a:p>
          <a:p>
            <a:pPr lvl="3"/>
            <a:r>
              <a:rPr lang="es-ES_tradnl" noProof="0" dirty="0" smtClean="0"/>
              <a:t>Cuarto nivel</a:t>
            </a:r>
          </a:p>
          <a:p>
            <a:pPr lvl="4"/>
            <a:r>
              <a:rPr lang="es-ES_tradnl" noProof="0" dirty="0" smtClean="0"/>
              <a:t>Quinto nivel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2816"/>
            <a:ext cx="4040188" cy="432048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4087415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CA"/>
              </a:buClr>
              <a:buSzPct val="140000"/>
              <a:buFont typeface="Wingdings" charset="0"/>
              <a:buChar char="§"/>
              <a:tabLst/>
              <a:defRPr sz="2000"/>
            </a:lvl1pPr>
            <a:lvl2pPr marL="762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36000"/>
              <a:buFont typeface="Wingdings" charset="0"/>
              <a:buChar char="§"/>
              <a:tabLst/>
              <a:defRPr sz="1800"/>
            </a:lvl2pPr>
            <a:lvl3pPr marL="1524000" marR="0" indent="-1873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0"/>
              <a:buChar char="§"/>
              <a:tabLst/>
              <a:defRPr sz="1600"/>
            </a:lvl3pPr>
            <a:lvl4pPr marL="2100263" marR="0" indent="-192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 typeface="Wingdings" charset="0"/>
              <a:buChar char="§"/>
              <a:tabLst/>
              <a:defRPr sz="1500"/>
            </a:lvl4pPr>
            <a:lvl5pPr marL="2667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Tx/>
              <a:buChar char="•"/>
              <a:tabLst/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noProof="0" dirty="0" smtClean="0"/>
              <a:t>Haga clic para modificar el estilo de texto del patrón</a:t>
            </a:r>
          </a:p>
          <a:p>
            <a:pPr lvl="1"/>
            <a:r>
              <a:rPr lang="es-ES_tradnl" noProof="0" dirty="0" smtClean="0"/>
              <a:t>Segundo nivel</a:t>
            </a:r>
          </a:p>
          <a:p>
            <a:pPr lvl="2"/>
            <a:r>
              <a:rPr lang="es-ES_tradnl" noProof="0" dirty="0" smtClean="0"/>
              <a:t>Tercer nivel</a:t>
            </a:r>
          </a:p>
          <a:p>
            <a:pPr lvl="3"/>
            <a:r>
              <a:rPr lang="es-ES_tradnl" noProof="0" dirty="0" smtClean="0"/>
              <a:t>Cuarto nivel</a:t>
            </a:r>
          </a:p>
          <a:p>
            <a:pPr lvl="4"/>
            <a:r>
              <a:rPr lang="es-ES_tradnl" noProof="0" dirty="0" smtClean="0"/>
              <a:t>Quinto nivel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789216" y="1772816"/>
            <a:ext cx="4040188" cy="432048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11200" y="288000"/>
            <a:ext cx="8307363" cy="11811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4780787" y="2276872"/>
            <a:ext cx="4040188" cy="4087415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CA"/>
              </a:buClr>
              <a:buSzPct val="140000"/>
              <a:buFont typeface="Wingdings" charset="0"/>
              <a:buChar char="§"/>
              <a:tabLst/>
              <a:defRPr sz="2000"/>
            </a:lvl1pPr>
            <a:lvl2pPr marL="762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36000"/>
              <a:buFont typeface="Wingdings" charset="0"/>
              <a:buChar char="§"/>
              <a:tabLst/>
              <a:defRPr sz="1800"/>
            </a:lvl2pPr>
            <a:lvl3pPr marL="1524000" marR="0" indent="-1873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0"/>
              <a:buChar char="§"/>
              <a:tabLst/>
              <a:defRPr sz="1600"/>
            </a:lvl3pPr>
            <a:lvl4pPr marL="2100263" marR="0" indent="-192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 typeface="Wingdings" charset="0"/>
              <a:buChar char="§"/>
              <a:tabLst/>
              <a:defRPr sz="1500"/>
            </a:lvl4pPr>
            <a:lvl5pPr marL="2667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Tx/>
              <a:buChar char="•"/>
              <a:tabLst/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noProof="0" dirty="0" smtClean="0"/>
              <a:t>Haga clic para modificar el estilo de texto del patrón</a:t>
            </a:r>
          </a:p>
          <a:p>
            <a:pPr lvl="1"/>
            <a:r>
              <a:rPr lang="es-ES_tradnl" noProof="0" dirty="0" smtClean="0"/>
              <a:t>Segundo nivel</a:t>
            </a:r>
          </a:p>
          <a:p>
            <a:pPr lvl="2"/>
            <a:r>
              <a:rPr lang="es-ES_tradnl" noProof="0" dirty="0" smtClean="0"/>
              <a:t>Tercer nivel</a:t>
            </a:r>
          </a:p>
          <a:p>
            <a:pPr lvl="3"/>
            <a:r>
              <a:rPr lang="es-ES_tradnl" noProof="0" dirty="0" smtClean="0"/>
              <a:t>Cuarto nivel</a:t>
            </a:r>
          </a:p>
          <a:p>
            <a:pPr lvl="4"/>
            <a:r>
              <a:rPr lang="es-ES_tradnl" noProof="0" dirty="0" smtClean="0"/>
              <a:t>Quinto nivel</a:t>
            </a:r>
            <a:endParaRPr 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eg"/><Relationship Id="rId11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511175" y="287338"/>
            <a:ext cx="8307388" cy="11811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titulo Haga clic para cambiar el estilo de título	</a:t>
            </a:r>
          </a:p>
        </p:txBody>
      </p:sp>
      <p:sp>
        <p:nvSpPr>
          <p:cNvPr id="1027" name="Rectangle 4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1175" y="1916113"/>
            <a:ext cx="8329613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</a:p>
        </p:txBody>
      </p:sp>
      <p:pic>
        <p:nvPicPr>
          <p:cNvPr id="1028" name="Imagen 8" descr="pie.jpg"/>
          <p:cNvPicPr>
            <a:picLocks noChangeAspect="1"/>
          </p:cNvPicPr>
          <p:nvPr userDrawn="1"/>
        </p:nvPicPr>
        <p:blipFill>
          <a:blip r:embed="rId10"/>
          <a:srcRect/>
          <a:stretch>
            <a:fillRect/>
          </a:stretch>
        </p:blipFill>
        <p:spPr bwMode="auto">
          <a:xfrm>
            <a:off x="0" y="6465888"/>
            <a:ext cx="91440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8"/>
          <p:cNvSpPr>
            <a:spLocks noChangeArrowheads="1"/>
          </p:cNvSpPr>
          <p:nvPr userDrawn="1"/>
        </p:nvSpPr>
        <p:spPr bwMode="auto">
          <a:xfrm>
            <a:off x="3116263" y="6635750"/>
            <a:ext cx="5472112" cy="14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>
              <a:defRPr/>
            </a:pPr>
            <a:r>
              <a:rPr lang="es-ES" sz="700" b="0" dirty="0" err="1" smtClean="0"/>
              <a:t>Treinamento</a:t>
            </a:r>
            <a:r>
              <a:rPr lang="es-ES" sz="700" b="0" baseline="0" dirty="0" smtClean="0"/>
              <a:t> Apache </a:t>
            </a:r>
            <a:r>
              <a:rPr lang="es-ES" sz="700" b="0" baseline="0" dirty="0" err="1" smtClean="0"/>
              <a:t>Maven</a:t>
            </a:r>
            <a:r>
              <a:rPr lang="es-ES" sz="700" b="0" baseline="0" dirty="0" smtClean="0"/>
              <a:t> – </a:t>
            </a:r>
            <a:r>
              <a:rPr lang="es-ES" sz="700" b="0" baseline="0" dirty="0" err="1" smtClean="0"/>
              <a:t>Dia</a:t>
            </a:r>
            <a:r>
              <a:rPr lang="es-ES" sz="700" b="0" baseline="0" dirty="0" smtClean="0"/>
              <a:t> 1 – </a:t>
            </a:r>
            <a:r>
              <a:rPr lang="es-ES" sz="700" b="0" baseline="0" dirty="0" err="1" smtClean="0"/>
              <a:t>Introdução</a:t>
            </a:r>
            <a:r>
              <a:rPr lang="es-ES" sz="700" b="0" baseline="0" dirty="0" smtClean="0"/>
              <a:t> e </a:t>
            </a:r>
            <a:r>
              <a:rPr lang="es-ES" sz="700" b="0" baseline="0" dirty="0" err="1" smtClean="0"/>
              <a:t>Instalação</a:t>
            </a:r>
            <a:endParaRPr lang="es-ES" sz="700" b="0" dirty="0"/>
          </a:p>
        </p:txBody>
      </p:sp>
      <p:sp>
        <p:nvSpPr>
          <p:cNvPr id="1030" name="Rectangle 21"/>
          <p:cNvSpPr>
            <a:spLocks noChangeArrowheads="1"/>
          </p:cNvSpPr>
          <p:nvPr userDrawn="1"/>
        </p:nvSpPr>
        <p:spPr bwMode="auto">
          <a:xfrm>
            <a:off x="8739188" y="6615113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F1F2EE7A-B54A-4ED0-A58F-B2123F84C02D}" type="slidenum">
              <a:rPr lang="es-ES" sz="700" b="0"/>
              <a:pPr>
                <a:defRPr/>
              </a:pPr>
              <a:t>‹#›</a:t>
            </a:fld>
            <a:endParaRPr lang="es-ES" sz="700" b="0"/>
          </a:p>
        </p:txBody>
      </p:sp>
      <p:sp>
        <p:nvSpPr>
          <p:cNvPr id="1031" name="Rectangle 28"/>
          <p:cNvSpPr>
            <a:spLocks noChangeArrowheads="1"/>
          </p:cNvSpPr>
          <p:nvPr userDrawn="1"/>
        </p:nvSpPr>
        <p:spPr bwMode="auto">
          <a:xfrm>
            <a:off x="8670925" y="6627813"/>
            <a:ext cx="71438" cy="14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b="0">
                <a:solidFill>
                  <a:srgbClr val="B6B6B6"/>
                </a:solidFill>
              </a:rPr>
              <a:t>|</a:t>
            </a:r>
            <a:endParaRPr lang="es-ES_tradnl" sz="800" b="0">
              <a:solidFill>
                <a:srgbClr val="B6B6B6"/>
              </a:solidFill>
            </a:endParaRPr>
          </a:p>
        </p:txBody>
      </p:sp>
      <p:pic>
        <p:nvPicPr>
          <p:cNvPr id="10" name="Picture 4" descr="F:\antonio\logopie_1.jpg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585909" y="6568385"/>
            <a:ext cx="811857" cy="28102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67" r:id="rId2"/>
    <p:sldLayoutId id="2147484274" r:id="rId3"/>
    <p:sldLayoutId id="2147484268" r:id="rId4"/>
    <p:sldLayoutId id="2147484269" r:id="rId5"/>
    <p:sldLayoutId id="2147484275" r:id="rId6"/>
    <p:sldLayoutId id="2147484270" r:id="rId7"/>
    <p:sldLayoutId id="2147484271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b="1" cap="all">
          <a:solidFill>
            <a:schemeClr val="accent1"/>
          </a:solidFill>
          <a:latin typeface="Arial"/>
          <a:ea typeface="+mj-ea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charset="-128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charset="-128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charset="-128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charset="-128"/>
          <a:cs typeface="Arial" pitchFamily="34" charset="0"/>
        </a:defRPr>
      </a:lvl5pPr>
      <a:lvl6pPr marL="4572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4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62000" indent="-1905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36000"/>
        <a:buFont typeface="Wingdings" pitchFamily="2" charset="2"/>
        <a:buChar char="§"/>
        <a:defRPr>
          <a:solidFill>
            <a:schemeClr val="tx1"/>
          </a:solidFill>
          <a:latin typeface="+mn-lt"/>
          <a:ea typeface="+mj-ea"/>
        </a:defRPr>
      </a:lvl2pPr>
      <a:lvl3pPr marL="1524000" indent="-18732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+mj-ea"/>
        </a:defRPr>
      </a:lvl3pPr>
      <a:lvl4pPr marL="2100263" indent="-192088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ea typeface="+mj-ea"/>
        </a:defRPr>
      </a:lvl4pPr>
      <a:lvl5pPr marL="2667000" indent="-1905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  <a:ea typeface="+mj-ea"/>
        </a:defRPr>
      </a:lvl5pPr>
      <a:lvl6pPr marL="31242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  <a:ea typeface="+mj-ea"/>
        </a:defRPr>
      </a:lvl6pPr>
      <a:lvl7pPr marL="35814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  <a:ea typeface="+mj-ea"/>
        </a:defRPr>
      </a:lvl7pPr>
      <a:lvl8pPr marL="40386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  <a:ea typeface="+mj-ea"/>
        </a:defRPr>
      </a:lvl8pPr>
      <a:lvl9pPr marL="44958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  <a:ea typeface="+mj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1975" y="4176713"/>
            <a:ext cx="5881688" cy="609609"/>
          </a:xfrm>
        </p:spPr>
        <p:txBody>
          <a:bodyPr/>
          <a:lstStyle/>
          <a:p>
            <a:pPr>
              <a:defRPr/>
            </a:pPr>
            <a:r>
              <a:rPr lang="es-ES" dirty="0" smtClean="0"/>
              <a:t>TREINAMENTO Apache </a:t>
            </a:r>
            <a:r>
              <a:rPr lang="es-ES" dirty="0" err="1" smtClean="0"/>
              <a:t>maven</a:t>
            </a:r>
            <a:endParaRPr lang="es-ES" dirty="0"/>
          </a:p>
        </p:txBody>
      </p:sp>
      <p:sp>
        <p:nvSpPr>
          <p:cNvPr id="7171" name="Marcador de texto 2"/>
          <p:cNvSpPr>
            <a:spLocks noGrp="1"/>
          </p:cNvSpPr>
          <p:nvPr>
            <p:ph type="body" idx="1"/>
          </p:nvPr>
        </p:nvSpPr>
        <p:spPr>
          <a:xfrm>
            <a:off x="561975" y="3956050"/>
            <a:ext cx="5881688" cy="288925"/>
          </a:xfrm>
        </p:spPr>
        <p:txBody>
          <a:bodyPr/>
          <a:lstStyle/>
          <a:p>
            <a:r>
              <a:rPr lang="pt-BR" dirty="0" smtClean="0">
                <a:ea typeface="ＭＳ Ｐゴシック" pitchFamily="34" charset="-128"/>
              </a:rPr>
              <a:t>Indra Software </a:t>
            </a:r>
            <a:r>
              <a:rPr lang="pt-BR" dirty="0" err="1" smtClean="0">
                <a:ea typeface="ＭＳ Ｐゴシック" pitchFamily="34" charset="-128"/>
              </a:rPr>
              <a:t>Labs</a:t>
            </a:r>
            <a:r>
              <a:rPr lang="pt-BR" dirty="0" smtClean="0">
                <a:ea typeface="ＭＳ Ｐゴシック" pitchFamily="34" charset="-128"/>
              </a:rPr>
              <a:t> Brasil</a:t>
            </a:r>
          </a:p>
        </p:txBody>
      </p:sp>
      <p:sp>
        <p:nvSpPr>
          <p:cNvPr id="7172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61975" y="5402279"/>
            <a:ext cx="5881688" cy="312737"/>
          </a:xfrm>
        </p:spPr>
        <p:txBody>
          <a:bodyPr/>
          <a:lstStyle/>
          <a:p>
            <a:r>
              <a:rPr lang="es-ES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18 DE JULHO DE 2016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 bwMode="auto">
          <a:xfrm>
            <a:off x="561975" y="4819655"/>
            <a:ext cx="5881688" cy="609609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all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DIA 1 – INTRODUÇÃO &amp; INSTALAÇÃO</a:t>
            </a:r>
            <a:endParaRPr kumimoji="0" lang="es-ES" sz="1800" b="1" i="0" u="none" strike="noStrike" kern="0" cap="all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ES" dirty="0" smtClean="0"/>
              <a:t>Alternativas </a:t>
            </a:r>
            <a:r>
              <a:rPr lang="es-ES" dirty="0" err="1" smtClean="0"/>
              <a:t>ao</a:t>
            </a:r>
            <a:r>
              <a:rPr lang="es-ES" dirty="0" smtClean="0"/>
              <a:t> </a:t>
            </a:r>
            <a:r>
              <a:rPr lang="es-ES" dirty="0" err="1" smtClean="0"/>
              <a:t>maven</a:t>
            </a:r>
            <a:endParaRPr lang="es-ES" dirty="0"/>
          </a:p>
        </p:txBody>
      </p:sp>
      <p:sp>
        <p:nvSpPr>
          <p:cNvPr id="10244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smtClean="0">
                <a:ea typeface="ＭＳ Ｐゴシック" pitchFamily="34" charset="-128"/>
              </a:rPr>
              <a:t>TREINAMENTO MAVEN</a:t>
            </a:r>
          </a:p>
        </p:txBody>
      </p:sp>
      <p:pic>
        <p:nvPicPr>
          <p:cNvPr id="11" name="Picture 2" descr="C:\Users\mmoraesc\Treinamento Maven\img\ivy-lierr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0431" y="1447946"/>
            <a:ext cx="1800000" cy="1349311"/>
          </a:xfrm>
          <a:prstGeom prst="rect">
            <a:avLst/>
          </a:prstGeom>
          <a:noFill/>
        </p:spPr>
      </p:pic>
      <p:pic>
        <p:nvPicPr>
          <p:cNvPr id="12" name="Picture 3" descr="C:\Users\mmoraesc\Treinamento Maven\img\gradlepha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4943" y="1222601"/>
            <a:ext cx="1743139" cy="1800000"/>
          </a:xfrm>
          <a:prstGeom prst="rect">
            <a:avLst/>
          </a:prstGeom>
          <a:noFill/>
        </p:spPr>
      </p:pic>
      <p:pic>
        <p:nvPicPr>
          <p:cNvPr id="5124" name="Picture 4" descr="C:\Users\mmoraesc\Treinamento Maven\img\2000px-Apache-Ant-logo.sv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85919" y="1565501"/>
            <a:ext cx="1800000" cy="1114200"/>
          </a:xfrm>
          <a:prstGeom prst="rect">
            <a:avLst/>
          </a:prstGeom>
          <a:noFill/>
        </p:spPr>
      </p:pic>
      <p:pic>
        <p:nvPicPr>
          <p:cNvPr id="5125" name="Picture 5" descr="C:\Users\mmoraesc\Treinamento Maven\img\buildr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20052" y="3854217"/>
            <a:ext cx="2411408" cy="1300535"/>
          </a:xfrm>
          <a:prstGeom prst="rect">
            <a:avLst/>
          </a:prstGeom>
          <a:noFill/>
        </p:spPr>
      </p:pic>
      <p:pic>
        <p:nvPicPr>
          <p:cNvPr id="5126" name="Picture 6" descr="C:\Users\mmoraesc\Treinamento Maven\img\boot-logo-3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17388" y="3714752"/>
            <a:ext cx="1440000" cy="1440000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INSTALAÇÃO</a:t>
            </a:r>
            <a:endParaRPr lang="pt-BR" dirty="0"/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TREINAMENTO MAVEN</a:t>
            </a:r>
            <a:endParaRPr lang="pt-BR" dirty="0"/>
          </a:p>
        </p:txBody>
      </p:sp>
      <p:pic>
        <p:nvPicPr>
          <p:cNvPr id="6146" name="Picture 2" descr="C:\Users\mmoraesc\Treinamento Maven\img\handsMainIm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50265" y="1299511"/>
            <a:ext cx="4643470" cy="4258979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/>
          <p:cNvSpPr>
            <a:spLocks noChangeArrowheads="1"/>
          </p:cNvSpPr>
          <p:nvPr/>
        </p:nvSpPr>
        <p:spPr bwMode="auto">
          <a:xfrm>
            <a:off x="611188" y="4221163"/>
            <a:ext cx="4186237" cy="230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r>
              <a:rPr lang="bg-BG" sz="1000" dirty="0">
                <a:solidFill>
                  <a:srgbClr val="000000"/>
                </a:solidFill>
              </a:rPr>
              <a:t>Antonio Fernando Amorim</a:t>
            </a:r>
          </a:p>
          <a:p>
            <a:pPr eaLnBrk="1" hangingPunct="1"/>
            <a:r>
              <a:rPr lang="es-ES_tradnl" sz="1000" b="0" dirty="0" err="1">
                <a:solidFill>
                  <a:srgbClr val="000000"/>
                </a:solidFill>
              </a:rPr>
              <a:t>Serviços</a:t>
            </a:r>
            <a:r>
              <a:rPr lang="es-ES_tradnl" sz="1000" b="0" dirty="0">
                <a:solidFill>
                  <a:srgbClr val="000000"/>
                </a:solidFill>
              </a:rPr>
              <a:t> </a:t>
            </a:r>
            <a:r>
              <a:rPr lang="es-ES_tradnl" sz="1000" b="0" dirty="0" err="1">
                <a:solidFill>
                  <a:srgbClr val="000000"/>
                </a:solidFill>
              </a:rPr>
              <a:t>Globais</a:t>
            </a:r>
            <a:r>
              <a:rPr lang="es-ES_tradnl" sz="1000" b="0" dirty="0">
                <a:solidFill>
                  <a:srgbClr val="000000"/>
                </a:solidFill>
              </a:rPr>
              <a:t> de </a:t>
            </a:r>
            <a:r>
              <a:rPr lang="es-ES_tradnl" sz="1000" b="0" dirty="0" err="1">
                <a:solidFill>
                  <a:srgbClr val="000000"/>
                </a:solidFill>
              </a:rPr>
              <a:t>Produção</a:t>
            </a:r>
            <a:r>
              <a:rPr lang="es-ES_tradnl" sz="1000" b="0" dirty="0">
                <a:solidFill>
                  <a:srgbClr val="000000"/>
                </a:solidFill>
              </a:rPr>
              <a:t> / Mercado Telecom </a:t>
            </a:r>
            <a:br>
              <a:rPr lang="es-ES_tradnl" sz="1000" b="0" dirty="0">
                <a:solidFill>
                  <a:srgbClr val="000000"/>
                </a:solidFill>
              </a:rPr>
            </a:br>
            <a:r>
              <a:rPr lang="bg-BG" sz="1000" b="0" dirty="0">
                <a:solidFill>
                  <a:srgbClr val="33C0D5"/>
                </a:solidFill>
              </a:rPr>
              <a:t>afamorim</a:t>
            </a:r>
            <a:r>
              <a:rPr lang="es-ES_tradnl" sz="1000" b="0" dirty="0">
                <a:solidFill>
                  <a:srgbClr val="33C0D5"/>
                </a:solidFill>
              </a:rPr>
              <a:t>@</a:t>
            </a:r>
            <a:r>
              <a:rPr lang="es-ES_tradnl" sz="1000" b="0" dirty="0" err="1">
                <a:solidFill>
                  <a:srgbClr val="33C0D5"/>
                </a:solidFill>
              </a:rPr>
              <a:t>indracompany.com</a:t>
            </a:r>
            <a:r>
              <a:rPr lang="es-ES_tradnl" sz="1000" b="0" dirty="0">
                <a:solidFill>
                  <a:srgbClr val="33C0D5"/>
                </a:solidFill>
              </a:rPr>
              <a:t> </a:t>
            </a:r>
            <a:br>
              <a:rPr lang="es-ES_tradnl" sz="1000" b="0" dirty="0">
                <a:solidFill>
                  <a:srgbClr val="33C0D5"/>
                </a:solidFill>
              </a:rPr>
            </a:br>
            <a:r>
              <a:rPr lang="es-ES_tradnl" sz="1000" b="0" dirty="0">
                <a:solidFill>
                  <a:srgbClr val="AAAAAA"/>
                </a:solidFill>
              </a:rPr>
              <a:t/>
            </a:r>
            <a:br>
              <a:rPr lang="es-ES_tradnl" sz="1000" b="0" dirty="0">
                <a:solidFill>
                  <a:srgbClr val="AAAAAA"/>
                </a:solidFill>
              </a:rPr>
            </a:br>
            <a:r>
              <a:rPr lang="es-ES_tradnl" sz="1000" b="0" i="1" dirty="0">
                <a:solidFill>
                  <a:srgbClr val="0070C0"/>
                </a:solidFill>
              </a:rPr>
              <a:t>ISL </a:t>
            </a:r>
            <a:r>
              <a:rPr lang="bg-BG" sz="1000" b="0" i="1" dirty="0">
                <a:solidFill>
                  <a:srgbClr val="0070C0"/>
                </a:solidFill>
              </a:rPr>
              <a:t>Salvador</a:t>
            </a:r>
            <a:endParaRPr lang="es-ES_tradnl" sz="1000" b="0" i="1" dirty="0">
              <a:solidFill>
                <a:srgbClr val="0070C0"/>
              </a:solidFill>
            </a:endParaRPr>
          </a:p>
          <a:p>
            <a:pPr eaLnBrk="1" hangingPunct="1"/>
            <a:r>
              <a:rPr lang="bg-BG" sz="1000" b="0" dirty="0">
                <a:solidFill>
                  <a:srgbClr val="666666"/>
                </a:solidFill>
              </a:rPr>
              <a:t>Av Tancredo Neves, Liz empresarial Segundo Andar</a:t>
            </a:r>
            <a:endParaRPr lang="es-ES_tradnl" sz="1000" b="0" dirty="0">
              <a:solidFill>
                <a:srgbClr val="666666"/>
              </a:solidFill>
            </a:endParaRPr>
          </a:p>
          <a:p>
            <a:pPr eaLnBrk="1" hangingPunct="1"/>
            <a:r>
              <a:rPr lang="bg-BG" sz="1000" b="0" dirty="0">
                <a:solidFill>
                  <a:srgbClr val="666666"/>
                </a:solidFill>
              </a:rPr>
              <a:t>Iguatemi</a:t>
            </a:r>
            <a:r>
              <a:rPr lang="es-ES_tradnl" sz="1000" b="0" dirty="0">
                <a:solidFill>
                  <a:srgbClr val="666666"/>
                </a:solidFill>
              </a:rPr>
              <a:t/>
            </a:r>
            <a:br>
              <a:rPr lang="es-ES_tradnl" sz="1000" b="0" dirty="0">
                <a:solidFill>
                  <a:srgbClr val="666666"/>
                </a:solidFill>
              </a:rPr>
            </a:br>
            <a:r>
              <a:rPr lang="bg-BG" sz="1000" b="0" dirty="0">
                <a:solidFill>
                  <a:srgbClr val="666666"/>
                </a:solidFill>
              </a:rPr>
              <a:t>Salvador</a:t>
            </a:r>
            <a:r>
              <a:rPr lang="es-ES_tradnl" sz="1000" b="0" dirty="0">
                <a:solidFill>
                  <a:srgbClr val="666666"/>
                </a:solidFill>
              </a:rPr>
              <a:t> – </a:t>
            </a:r>
            <a:r>
              <a:rPr lang="bg-BG" sz="1000" b="0" dirty="0">
                <a:solidFill>
                  <a:srgbClr val="666666"/>
                </a:solidFill>
              </a:rPr>
              <a:t>BA</a:t>
            </a:r>
          </a:p>
          <a:p>
            <a:pPr eaLnBrk="1" hangingPunct="1"/>
            <a:r>
              <a:rPr lang="es-ES_tradnl" sz="1000" b="0" dirty="0">
                <a:solidFill>
                  <a:srgbClr val="666666"/>
                </a:solidFill>
              </a:rPr>
              <a:t>T +55 11 </a:t>
            </a:r>
            <a:r>
              <a:rPr lang="bg-BG" sz="1000" b="0" dirty="0">
                <a:solidFill>
                  <a:srgbClr val="666666"/>
                </a:solidFill>
              </a:rPr>
              <a:t>3025</a:t>
            </a:r>
            <a:r>
              <a:rPr lang="es-ES_tradnl" sz="1000" b="0" dirty="0">
                <a:solidFill>
                  <a:srgbClr val="666666"/>
                </a:solidFill>
              </a:rPr>
              <a:t> </a:t>
            </a:r>
            <a:r>
              <a:rPr lang="bg-BG" sz="1000" b="0" dirty="0">
                <a:solidFill>
                  <a:srgbClr val="666666"/>
                </a:solidFill>
              </a:rPr>
              <a:t>1133</a:t>
            </a:r>
            <a:r>
              <a:rPr lang="es-ES_tradnl" sz="1000" b="0" dirty="0">
                <a:solidFill>
                  <a:srgbClr val="666666"/>
                </a:solidFill>
              </a:rPr>
              <a:t/>
            </a:r>
            <a:br>
              <a:rPr lang="es-ES_tradnl" sz="1000" b="0" dirty="0">
                <a:solidFill>
                  <a:srgbClr val="666666"/>
                </a:solidFill>
              </a:rPr>
            </a:br>
            <a:r>
              <a:rPr lang="es-ES_tradnl" sz="1000" b="0" dirty="0" err="1">
                <a:solidFill>
                  <a:srgbClr val="00B0CA"/>
                </a:solidFill>
              </a:rPr>
              <a:t>www.indracompany.com</a:t>
            </a:r>
            <a:endParaRPr lang="es-ES_tradnl" sz="1000" b="0" dirty="0">
              <a:solidFill>
                <a:srgbClr val="00B0CA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cap="none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Índice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511175" y="1340769"/>
            <a:ext cx="8329613" cy="5023520"/>
          </a:xfrm>
        </p:spPr>
        <p:txBody>
          <a:bodyPr/>
          <a:lstStyle/>
          <a:p>
            <a:pPr eaLnBrk="1" hangingPunct="1">
              <a:buNone/>
              <a:defRPr/>
            </a:pPr>
            <a:r>
              <a:rPr lang="es-ES" sz="2800" dirty="0" smtClean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01 </a:t>
            </a:r>
            <a:r>
              <a:rPr lang="pt-BR" sz="2800" dirty="0" smtClean="0">
                <a:solidFill>
                  <a:schemeClr val="bg1"/>
                </a:solidFill>
              </a:rPr>
              <a:t>Introdução</a:t>
            </a:r>
          </a:p>
          <a:p>
            <a:pPr lvl="1" eaLnBrk="1" hangingPunct="1">
              <a:buClr>
                <a:schemeClr val="accent3"/>
              </a:buClr>
              <a:buFont typeface="Wingdings" charset="0"/>
              <a:buChar char="§"/>
              <a:defRPr/>
            </a:pPr>
            <a:r>
              <a:rPr lang="pt-BR" sz="2000" dirty="0" smtClean="0">
                <a:solidFill>
                  <a:schemeClr val="bg1"/>
                </a:solidFill>
              </a:rPr>
              <a:t>Definição</a:t>
            </a:r>
          </a:p>
          <a:p>
            <a:pPr lvl="1" eaLnBrk="1" hangingPunct="1">
              <a:buClr>
                <a:schemeClr val="accent3"/>
              </a:buClr>
              <a:buFont typeface="Wingdings" charset="0"/>
              <a:buChar char="§"/>
              <a:defRPr/>
            </a:pPr>
            <a:r>
              <a:rPr lang="pt-BR" sz="2000" dirty="0" smtClean="0">
                <a:solidFill>
                  <a:schemeClr val="bg1"/>
                </a:solidFill>
              </a:rPr>
              <a:t>Convenção sobre configuração</a:t>
            </a:r>
          </a:p>
          <a:p>
            <a:pPr lvl="1" eaLnBrk="1" hangingPunct="1">
              <a:buClr>
                <a:schemeClr val="accent3"/>
              </a:buClr>
              <a:buFont typeface="Wingdings" charset="0"/>
              <a:buChar char="§"/>
              <a:defRPr/>
            </a:pPr>
            <a:r>
              <a:rPr lang="pt-BR" sz="2000" dirty="0" smtClean="0">
                <a:solidFill>
                  <a:schemeClr val="bg1"/>
                </a:solidFill>
              </a:rPr>
              <a:t>Principais recursos</a:t>
            </a:r>
          </a:p>
          <a:p>
            <a:pPr lvl="1" eaLnBrk="1" hangingPunct="1">
              <a:buClr>
                <a:schemeClr val="accent3"/>
              </a:buClr>
              <a:buFont typeface="Wingdings" charset="0"/>
              <a:buChar char="§"/>
              <a:defRPr/>
            </a:pPr>
            <a:r>
              <a:rPr lang="pt-BR" sz="2000" dirty="0" smtClean="0">
                <a:solidFill>
                  <a:schemeClr val="bg1"/>
                </a:solidFill>
              </a:rPr>
              <a:t>Alternativas ao </a:t>
            </a:r>
            <a:r>
              <a:rPr lang="pt-BR" sz="2000" dirty="0" err="1" smtClean="0">
                <a:solidFill>
                  <a:schemeClr val="bg1"/>
                </a:solidFill>
              </a:rPr>
              <a:t>Maven</a:t>
            </a:r>
            <a:endParaRPr lang="es-ES" sz="2000" dirty="0" smtClean="0">
              <a:solidFill>
                <a:schemeClr val="accent3"/>
              </a:solidFill>
            </a:endParaRPr>
          </a:p>
          <a:p>
            <a:pPr eaLnBrk="1" hangingPunct="1">
              <a:buNone/>
              <a:defRPr/>
            </a:pPr>
            <a:r>
              <a:rPr lang="pt-BR" sz="2800" dirty="0" smtClean="0">
                <a:solidFill>
                  <a:schemeClr val="bg1"/>
                </a:solidFill>
              </a:rPr>
              <a:t>02 Instalação</a:t>
            </a:r>
          </a:p>
          <a:p>
            <a:pPr lvl="1" eaLnBrk="1" hangingPunct="1">
              <a:buClr>
                <a:schemeClr val="accent3"/>
              </a:buClr>
              <a:buFont typeface="Wingdings" charset="0"/>
              <a:buChar char="§"/>
              <a:defRPr/>
            </a:pPr>
            <a:r>
              <a:rPr lang="pt-BR" sz="2000" dirty="0" err="1" smtClean="0">
                <a:solidFill>
                  <a:schemeClr val="bg1"/>
                </a:solidFill>
              </a:rPr>
              <a:t>Pré-requisitos</a:t>
            </a:r>
            <a:r>
              <a:rPr lang="pt-BR" sz="2000" dirty="0" smtClean="0">
                <a:solidFill>
                  <a:schemeClr val="bg1"/>
                </a:solidFill>
              </a:rPr>
              <a:t> e variáveis de ambiente</a:t>
            </a:r>
          </a:p>
          <a:p>
            <a:pPr lvl="1" eaLnBrk="1" hangingPunct="1">
              <a:buClr>
                <a:schemeClr val="accent3"/>
              </a:buClr>
              <a:buFont typeface="Wingdings" charset="0"/>
              <a:buChar char="§"/>
              <a:defRPr/>
            </a:pPr>
            <a:r>
              <a:rPr lang="pt-BR" sz="2000" dirty="0" smtClean="0">
                <a:solidFill>
                  <a:schemeClr val="bg1"/>
                </a:solidFill>
              </a:rPr>
              <a:t>Download e instalação</a:t>
            </a:r>
          </a:p>
          <a:p>
            <a:pPr lvl="1" eaLnBrk="1" hangingPunct="1">
              <a:buClr>
                <a:schemeClr val="accent3"/>
              </a:buClr>
              <a:buFont typeface="Wingdings" charset="0"/>
              <a:buChar char="§"/>
              <a:defRPr/>
            </a:pPr>
            <a:r>
              <a:rPr lang="pt-BR" sz="2000" dirty="0" smtClean="0">
                <a:solidFill>
                  <a:schemeClr val="bg1"/>
                </a:solidFill>
              </a:rPr>
              <a:t>Repositório Local</a:t>
            </a:r>
          </a:p>
          <a:p>
            <a:pPr lvl="1" eaLnBrk="1" hangingPunct="1">
              <a:buClr>
                <a:schemeClr val="accent3"/>
              </a:buClr>
              <a:buFont typeface="Wingdings" charset="0"/>
              <a:buChar char="§"/>
              <a:defRPr/>
            </a:pPr>
            <a:r>
              <a:rPr lang="pt-BR" sz="2000" dirty="0" smtClean="0">
                <a:solidFill>
                  <a:schemeClr val="bg1"/>
                </a:solidFill>
              </a:rPr>
              <a:t>Configuração de </a:t>
            </a:r>
            <a:r>
              <a:rPr lang="pt-BR" sz="2000" dirty="0" err="1" smtClean="0">
                <a:solidFill>
                  <a:schemeClr val="bg1"/>
                </a:solidFill>
              </a:rPr>
              <a:t>proxy</a:t>
            </a:r>
            <a:endParaRPr lang="pt-BR" sz="2000" dirty="0" smtClean="0">
              <a:solidFill>
                <a:schemeClr val="bg1"/>
              </a:solidFill>
            </a:endParaRPr>
          </a:p>
          <a:p>
            <a:pPr lvl="1" eaLnBrk="1" hangingPunct="1">
              <a:buClr>
                <a:schemeClr val="accent3"/>
              </a:buClr>
              <a:buFont typeface="Wingdings" charset="0"/>
              <a:buChar char="§"/>
              <a:defRPr/>
            </a:pPr>
            <a:r>
              <a:rPr lang="pt-BR" sz="2000" dirty="0" smtClean="0">
                <a:solidFill>
                  <a:schemeClr val="bg1"/>
                </a:solidFill>
              </a:rPr>
              <a:t>Comandos de ajuda </a:t>
            </a:r>
            <a:r>
              <a:rPr lang="pt-BR" sz="6000" dirty="0" smtClean="0">
                <a:solidFill>
                  <a:schemeClr val="bg1"/>
                </a:solidFill>
              </a:rPr>
              <a:t/>
            </a:r>
            <a:br>
              <a:rPr lang="pt-BR" sz="6000" dirty="0" smtClean="0">
                <a:solidFill>
                  <a:schemeClr val="bg1"/>
                </a:solidFill>
              </a:rPr>
            </a:br>
            <a:r>
              <a:rPr lang="pt-BR" sz="6000" dirty="0" smtClean="0">
                <a:solidFill>
                  <a:schemeClr val="bg1"/>
                </a:solidFill>
              </a:rPr>
              <a:t> </a:t>
            </a:r>
            <a:endParaRPr lang="es-ES" sz="6000" dirty="0">
              <a:solidFill>
                <a:schemeClr val="bg1"/>
              </a:solidFill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ES" dirty="0" err="1" smtClean="0"/>
              <a:t>definição</a:t>
            </a:r>
            <a:endParaRPr lang="es-ES" dirty="0"/>
          </a:p>
        </p:txBody>
      </p:sp>
      <p:sp>
        <p:nvSpPr>
          <p:cNvPr id="10244" name="Marcador de texto 6"/>
          <p:cNvSpPr>
            <a:spLocks noGrp="1"/>
          </p:cNvSpPr>
          <p:nvPr>
            <p:ph type="body" sz="quarter" idx="13"/>
          </p:nvPr>
        </p:nvSpPr>
        <p:spPr>
          <a:xfrm>
            <a:off x="512763" y="122238"/>
            <a:ext cx="8305800" cy="188912"/>
          </a:xfrm>
        </p:spPr>
        <p:txBody>
          <a:bodyPr/>
          <a:lstStyle/>
          <a:p>
            <a:r>
              <a:rPr lang="es-ES" dirty="0" smtClean="0">
                <a:ea typeface="ＭＳ Ｐゴシック" pitchFamily="34" charset="-128"/>
              </a:rPr>
              <a:t>TREINAMENTO MAVEN</a:t>
            </a:r>
          </a:p>
        </p:txBody>
      </p:sp>
      <p:sp>
        <p:nvSpPr>
          <p:cNvPr id="14" name="Espaço Reservado para Conteúdo 12"/>
          <p:cNvSpPr txBox="1">
            <a:spLocks/>
          </p:cNvSpPr>
          <p:nvPr/>
        </p:nvSpPr>
        <p:spPr bwMode="auto">
          <a:xfrm>
            <a:off x="511175" y="1103283"/>
            <a:ext cx="8329613" cy="611205"/>
          </a:xfrm>
          <a:prstGeom prst="rect">
            <a:avLst/>
          </a:prstGeom>
          <a:solidFill>
            <a:srgbClr val="A4C200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287338" marR="0" lvl="0" indent="-287338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lang="pt-BR" sz="3200" b="0" kern="0" dirty="0" smtClean="0">
                <a:latin typeface="+mn-lt"/>
                <a:ea typeface="ＭＳ Ｐゴシック" charset="-128"/>
                <a:cs typeface="ＭＳ Ｐゴシック" charset="-128"/>
              </a:rPr>
              <a:t>O QUE É MAVEN?</a:t>
            </a:r>
            <a:endParaRPr kumimoji="0" lang="pt-BR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26" name="Picture 2" descr="C:\Users\mmoraesc\Treinamento Maven\img\2000px-Apache-Ant-logo.sv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763" y="5063082"/>
            <a:ext cx="1861072" cy="1152000"/>
          </a:xfrm>
          <a:prstGeom prst="rect">
            <a:avLst/>
          </a:prstGeom>
          <a:noFill/>
        </p:spPr>
      </p:pic>
      <p:pic>
        <p:nvPicPr>
          <p:cNvPr id="1027" name="Picture 3" descr="C:\Users\mmoraesc\Treinamento Maven\img\build_too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763" y="1785926"/>
            <a:ext cx="1692000" cy="1692000"/>
          </a:xfrm>
          <a:prstGeom prst="rect">
            <a:avLst/>
          </a:prstGeom>
          <a:noFill/>
        </p:spPr>
      </p:pic>
      <p:pic>
        <p:nvPicPr>
          <p:cNvPr id="1028" name="Picture 4" descr="C:\Users\mmoraesc\Treinamento Maven\img\books-icon-51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00788" y="3358702"/>
            <a:ext cx="1440000" cy="1440000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 bwMode="auto">
          <a:xfrm>
            <a:off x="2379117" y="2216428"/>
            <a:ext cx="468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0" dirty="0" smtClean="0"/>
              <a:t>é uma ferramenta de construção de aplicações</a:t>
            </a:r>
          </a:p>
        </p:txBody>
      </p:sp>
      <p:sp>
        <p:nvSpPr>
          <p:cNvPr id="19" name="CaixaDeTexto 18"/>
          <p:cNvSpPr txBox="1"/>
          <p:nvPr/>
        </p:nvSpPr>
        <p:spPr bwMode="auto">
          <a:xfrm>
            <a:off x="2379117" y="5223584"/>
            <a:ext cx="468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0" dirty="0" smtClean="0"/>
              <a:t>é um Apache </a:t>
            </a:r>
            <a:r>
              <a:rPr lang="pt-BR" b="0" dirty="0" err="1" smtClean="0"/>
              <a:t>Ant</a:t>
            </a:r>
            <a:r>
              <a:rPr lang="pt-BR" b="0" dirty="0" smtClean="0"/>
              <a:t> que controla dependências</a:t>
            </a:r>
          </a:p>
        </p:txBody>
      </p:sp>
      <p:sp>
        <p:nvSpPr>
          <p:cNvPr id="20" name="CaixaDeTexto 19"/>
          <p:cNvSpPr txBox="1"/>
          <p:nvPr/>
        </p:nvSpPr>
        <p:spPr bwMode="auto">
          <a:xfrm>
            <a:off x="2379117" y="3663204"/>
            <a:ext cx="468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0" dirty="0" smtClean="0"/>
              <a:t>é uma ferramenta de gerenciamento de dependências</a:t>
            </a:r>
          </a:p>
        </p:txBody>
      </p:sp>
      <p:pic>
        <p:nvPicPr>
          <p:cNvPr id="1029" name="Picture 5" descr="C:\Users\mmoraesc\Treinamento Maven\img\x-ic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14810" y="1928802"/>
            <a:ext cx="1080000" cy="1389045"/>
          </a:xfrm>
          <a:prstGeom prst="rect">
            <a:avLst/>
          </a:prstGeom>
          <a:noFill/>
        </p:spPr>
      </p:pic>
      <p:pic>
        <p:nvPicPr>
          <p:cNvPr id="22" name="Picture 5" descr="C:\Users\mmoraesc\Treinamento Maven\img\x-ic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14810" y="3357562"/>
            <a:ext cx="1080000" cy="1389045"/>
          </a:xfrm>
          <a:prstGeom prst="rect">
            <a:avLst/>
          </a:prstGeom>
          <a:noFill/>
        </p:spPr>
      </p:pic>
      <p:pic>
        <p:nvPicPr>
          <p:cNvPr id="23" name="Picture 5" descr="C:\Users\mmoraesc\Treinamento Maven\img\x-ic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14810" y="4968913"/>
            <a:ext cx="1080000" cy="1389045"/>
          </a:xfrm>
          <a:prstGeom prst="rect">
            <a:avLst/>
          </a:prstGeom>
          <a:noFill/>
        </p:spPr>
      </p:pic>
      <p:sp>
        <p:nvSpPr>
          <p:cNvPr id="24" name="CaixaDeTexto 23"/>
          <p:cNvSpPr txBox="1"/>
          <p:nvPr/>
        </p:nvSpPr>
        <p:spPr bwMode="auto">
          <a:xfrm rot="20932558">
            <a:off x="2727801" y="3875865"/>
            <a:ext cx="4320000" cy="6480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 smtClean="0">
                <a:solidFill>
                  <a:srgbClr val="C00000"/>
                </a:solidFill>
              </a:rPr>
              <a:t>NÃO É SÓ ISSO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ES" dirty="0" err="1" smtClean="0"/>
              <a:t>história</a:t>
            </a:r>
            <a:endParaRPr lang="es-ES" dirty="0"/>
          </a:p>
        </p:txBody>
      </p:sp>
      <p:sp>
        <p:nvSpPr>
          <p:cNvPr id="10244" name="Marcador de texto 6"/>
          <p:cNvSpPr>
            <a:spLocks noGrp="1"/>
          </p:cNvSpPr>
          <p:nvPr>
            <p:ph type="body" sz="quarter" idx="13"/>
          </p:nvPr>
        </p:nvSpPr>
        <p:spPr>
          <a:xfrm>
            <a:off x="512763" y="122238"/>
            <a:ext cx="8305800" cy="188912"/>
          </a:xfrm>
        </p:spPr>
        <p:txBody>
          <a:bodyPr/>
          <a:lstStyle/>
          <a:p>
            <a:r>
              <a:rPr lang="es-ES" dirty="0" smtClean="0">
                <a:ea typeface="ＭＳ Ｐゴシック" pitchFamily="34" charset="-128"/>
              </a:rPr>
              <a:t>TREINAMENTO MAVEN</a:t>
            </a:r>
          </a:p>
        </p:txBody>
      </p:sp>
      <p:sp>
        <p:nvSpPr>
          <p:cNvPr id="14" name="Espaço Reservado para Conteúdo 12"/>
          <p:cNvSpPr txBox="1">
            <a:spLocks/>
          </p:cNvSpPr>
          <p:nvPr/>
        </p:nvSpPr>
        <p:spPr bwMode="auto">
          <a:xfrm>
            <a:off x="511175" y="1103283"/>
            <a:ext cx="8329613" cy="611205"/>
          </a:xfrm>
          <a:prstGeom prst="rect">
            <a:avLst/>
          </a:prstGeom>
          <a:solidFill>
            <a:srgbClr val="A4C200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287338" marR="0" lvl="0" indent="-287338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lang="pt-BR" sz="3200" b="0" kern="0" dirty="0" smtClean="0">
                <a:latin typeface="+mn-lt"/>
                <a:ea typeface="ＭＳ Ｐゴシック" charset="-128"/>
                <a:cs typeface="ＭＳ Ｐゴシック" charset="-128"/>
              </a:rPr>
              <a:t>COMO SURGIU?</a:t>
            </a:r>
            <a:endParaRPr kumimoji="0" lang="pt-BR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Espaço Reservado para Conteúdo 11"/>
          <p:cNvSpPr>
            <a:spLocks noGrp="1"/>
          </p:cNvSpPr>
          <p:nvPr>
            <p:ph idx="1"/>
          </p:nvPr>
        </p:nvSpPr>
        <p:spPr>
          <a:xfrm>
            <a:off x="511175" y="1916113"/>
            <a:ext cx="8329613" cy="4448175"/>
          </a:xfrm>
        </p:spPr>
        <p:txBody>
          <a:bodyPr/>
          <a:lstStyle/>
          <a:p>
            <a:r>
              <a:rPr lang="pt-BR" dirty="0" smtClean="0"/>
              <a:t>Desenvolvido pelo Apache </a:t>
            </a:r>
            <a:r>
              <a:rPr lang="pt-BR" dirty="0" err="1" smtClean="0"/>
              <a:t>Group</a:t>
            </a:r>
            <a:r>
              <a:rPr lang="pt-BR" dirty="0" smtClean="0"/>
              <a:t> durante projeto Apache Turbine (framework para aplicações web e SOA)</a:t>
            </a:r>
          </a:p>
          <a:p>
            <a:r>
              <a:rPr lang="pt-BR" dirty="0" smtClean="0"/>
              <a:t>Vários sub-projetos cada um com seu script </a:t>
            </a:r>
            <a:r>
              <a:rPr lang="pt-BR" dirty="0" err="1" smtClean="0"/>
              <a:t>Ant</a:t>
            </a:r>
            <a:endParaRPr lang="pt-BR" dirty="0" smtClean="0"/>
          </a:p>
          <a:p>
            <a:pPr lvl="1"/>
            <a:r>
              <a:rPr lang="pt-BR" dirty="0" smtClean="0"/>
              <a:t>a maioria com pequenas diferenças entre eles</a:t>
            </a:r>
          </a:p>
          <a:p>
            <a:r>
              <a:rPr lang="pt-BR" dirty="0" smtClean="0"/>
              <a:t>Difícil gerenciamento de </a:t>
            </a:r>
            <a:r>
              <a:rPr lang="pt-BR" dirty="0" err="1" smtClean="0"/>
              <a:t>builds</a:t>
            </a:r>
            <a:endParaRPr lang="pt-BR" dirty="0" smtClean="0"/>
          </a:p>
          <a:p>
            <a:r>
              <a:rPr lang="pt-BR" dirty="0" err="1" smtClean="0"/>
              <a:t>JARs</a:t>
            </a:r>
            <a:r>
              <a:rPr lang="pt-BR" dirty="0" smtClean="0"/>
              <a:t> enviados para o CVS</a:t>
            </a:r>
          </a:p>
          <a:p>
            <a:r>
              <a:rPr lang="pt-BR" dirty="0" smtClean="0"/>
              <a:t>Em 2002, era necessário:</a:t>
            </a:r>
          </a:p>
          <a:p>
            <a:pPr lvl="1"/>
            <a:r>
              <a:rPr lang="pt-BR" dirty="0" smtClean="0"/>
              <a:t>Construir vários projetos simultaneamente</a:t>
            </a:r>
          </a:p>
          <a:p>
            <a:pPr lvl="1"/>
            <a:r>
              <a:rPr lang="pt-BR" dirty="0" smtClean="0"/>
              <a:t>Publicar informações sobre os projetos</a:t>
            </a:r>
          </a:p>
          <a:p>
            <a:pPr lvl="1"/>
            <a:r>
              <a:rPr lang="pt-BR" dirty="0" smtClean="0"/>
              <a:t>Executar implantações</a:t>
            </a:r>
          </a:p>
          <a:p>
            <a:pPr lvl="1"/>
            <a:r>
              <a:rPr lang="pt-BR" dirty="0" smtClean="0"/>
              <a:t>Compartilhar </a:t>
            </a:r>
            <a:r>
              <a:rPr lang="pt-BR" dirty="0" err="1" smtClean="0"/>
              <a:t>JARs</a:t>
            </a:r>
            <a:r>
              <a:rPr lang="pt-BR" dirty="0" smtClean="0"/>
              <a:t> entre vários projetos</a:t>
            </a:r>
          </a:p>
          <a:p>
            <a:pPr lvl="1"/>
            <a:r>
              <a:rPr lang="pt-BR" dirty="0" smtClean="0"/>
              <a:t>Contribuir com a colaboração entre as equipes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3074" name="Picture 2" descr="C:\Users\mmoraesc\Treinamento Maven\img\scary-fac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15140" y="4343644"/>
            <a:ext cx="1728000" cy="1728000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ES" dirty="0" err="1" smtClean="0"/>
              <a:t>definição</a:t>
            </a:r>
            <a:endParaRPr lang="es-ES" dirty="0"/>
          </a:p>
        </p:txBody>
      </p:sp>
      <p:sp>
        <p:nvSpPr>
          <p:cNvPr id="10244" name="Marcador de texto 6"/>
          <p:cNvSpPr>
            <a:spLocks noGrp="1"/>
          </p:cNvSpPr>
          <p:nvPr>
            <p:ph type="body" sz="quarter" idx="13"/>
          </p:nvPr>
        </p:nvSpPr>
        <p:spPr>
          <a:xfrm>
            <a:off x="512763" y="122238"/>
            <a:ext cx="8305800" cy="188912"/>
          </a:xfrm>
        </p:spPr>
        <p:txBody>
          <a:bodyPr/>
          <a:lstStyle/>
          <a:p>
            <a:r>
              <a:rPr lang="es-ES" dirty="0" smtClean="0">
                <a:ea typeface="ＭＳ Ｐゴシック" pitchFamily="34" charset="-128"/>
              </a:rPr>
              <a:t>TREINAMENTO MAVEN</a:t>
            </a:r>
          </a:p>
        </p:txBody>
      </p:sp>
      <p:sp>
        <p:nvSpPr>
          <p:cNvPr id="13" name="Espaço Reservado para Conteúdo 12"/>
          <p:cNvSpPr>
            <a:spLocks noGrp="1"/>
          </p:cNvSpPr>
          <p:nvPr>
            <p:ph idx="1"/>
          </p:nvPr>
        </p:nvSpPr>
        <p:spPr>
          <a:xfrm>
            <a:off x="511175" y="1916113"/>
            <a:ext cx="8329613" cy="3084523"/>
          </a:xfrm>
        </p:spPr>
        <p:txBody>
          <a:bodyPr/>
          <a:lstStyle/>
          <a:p>
            <a:pPr algn="ctr">
              <a:spcBef>
                <a:spcPts val="0"/>
              </a:spcBef>
              <a:buNone/>
            </a:pPr>
            <a:r>
              <a:rPr lang="pt-BR" sz="3200" dirty="0" smtClean="0"/>
              <a:t>FERRAMENTA DE 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4800" b="1" dirty="0" smtClean="0">
                <a:solidFill>
                  <a:schemeClr val="accent1"/>
                </a:solidFill>
              </a:rPr>
              <a:t>GERENCIAMENTO</a:t>
            </a:r>
            <a:r>
              <a:rPr lang="pt-BR" sz="3200" b="1" dirty="0" smtClean="0">
                <a:solidFill>
                  <a:schemeClr val="accent1"/>
                </a:solidFill>
              </a:rPr>
              <a:t> </a:t>
            </a:r>
          </a:p>
          <a:p>
            <a:pPr algn="ctr">
              <a:lnSpc>
                <a:spcPts val="2880"/>
              </a:lnSpc>
              <a:spcBef>
                <a:spcPts val="0"/>
              </a:spcBef>
              <a:buNone/>
            </a:pPr>
            <a:r>
              <a:rPr lang="pt-BR" sz="2400" dirty="0" smtClean="0"/>
              <a:t>E 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4800" b="1" dirty="0" smtClean="0">
                <a:solidFill>
                  <a:schemeClr val="accent1"/>
                </a:solidFill>
              </a:rPr>
              <a:t>COMPREENSÃO 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3200" dirty="0" smtClean="0"/>
              <a:t>DE PROJETOS JAVA</a:t>
            </a:r>
            <a:endParaRPr lang="pt-BR" sz="3200" dirty="0"/>
          </a:p>
        </p:txBody>
      </p:sp>
      <p:sp>
        <p:nvSpPr>
          <p:cNvPr id="14" name="Espaço Reservado para Conteúdo 12"/>
          <p:cNvSpPr txBox="1">
            <a:spLocks/>
          </p:cNvSpPr>
          <p:nvPr/>
        </p:nvSpPr>
        <p:spPr bwMode="auto">
          <a:xfrm>
            <a:off x="511175" y="1103283"/>
            <a:ext cx="8329613" cy="611205"/>
          </a:xfrm>
          <a:prstGeom prst="rect">
            <a:avLst/>
          </a:prstGeom>
          <a:solidFill>
            <a:srgbClr val="A4C200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287338" marR="0" lvl="0" indent="-287338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lang="pt-BR" sz="3200" b="0" kern="0" dirty="0" smtClean="0">
                <a:latin typeface="+mn-lt"/>
                <a:ea typeface="ＭＳ Ｐゴシック" charset="-128"/>
                <a:cs typeface="ＭＳ Ｐゴシック" charset="-128"/>
              </a:rPr>
              <a:t>O QUE É MAVEN?</a:t>
            </a:r>
            <a:endParaRPr kumimoji="0" lang="pt-BR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Espaço Reservado para Conteúdo 11"/>
          <p:cNvSpPr txBox="1">
            <a:spLocks/>
          </p:cNvSpPr>
          <p:nvPr/>
        </p:nvSpPr>
        <p:spPr bwMode="auto">
          <a:xfrm>
            <a:off x="511175" y="5500702"/>
            <a:ext cx="8329613" cy="863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7338" marR="0" lvl="0" indent="-28733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40000"/>
              <a:tabLst/>
              <a:defRPr/>
            </a:pPr>
            <a:r>
              <a:rPr lang="pt-BR" sz="2000" b="0" kern="0" dirty="0" smtClean="0">
                <a:latin typeface="+mn-lt"/>
                <a:ea typeface="ＭＳ Ｐゴシック" charset="-128"/>
                <a:cs typeface="ＭＳ Ｐゴシック" charset="-128"/>
              </a:rPr>
              <a:t>a palavra </a:t>
            </a:r>
            <a:r>
              <a:rPr lang="pt-BR" sz="2000" b="0" i="1" kern="0" dirty="0" err="1" smtClean="0">
                <a:latin typeface="+mn-lt"/>
                <a:ea typeface="ＭＳ Ｐゴシック" charset="-128"/>
                <a:cs typeface="ＭＳ Ｐゴシック" charset="-128"/>
              </a:rPr>
              <a:t>maven</a:t>
            </a:r>
            <a:r>
              <a:rPr lang="pt-BR" sz="2000" b="0" kern="0" dirty="0" smtClean="0">
                <a:latin typeface="+mn-lt"/>
                <a:ea typeface="ＭＳ Ｐゴシック" charset="-128"/>
                <a:cs typeface="ＭＳ Ｐゴシック" charset="-128"/>
              </a:rPr>
              <a:t> vem do hebreu e significa </a:t>
            </a:r>
          </a:p>
          <a:p>
            <a:pPr marL="287338" marR="0" lvl="0" indent="-28733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40000"/>
              <a:tabLst/>
              <a:defRPr/>
            </a:pPr>
            <a:r>
              <a:rPr lang="pt-BR" sz="2000" b="0" kern="0" dirty="0" smtClean="0">
                <a:latin typeface="+mn-lt"/>
                <a:ea typeface="ＭＳ Ｐゴシック" charset="-128"/>
                <a:cs typeface="ＭＳ Ｐゴシック" charset="-128"/>
              </a:rPr>
              <a:t>“aquele que conhece”</a:t>
            </a:r>
            <a:endParaRPr kumimoji="0" lang="pt-B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  <a:p>
            <a:pPr marL="287338" marR="0" lvl="0" indent="-2873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pitchFamily="2" charset="2"/>
              <a:buChar char="§"/>
              <a:tabLst/>
              <a:defRPr/>
            </a:pPr>
            <a:endParaRPr kumimoji="0" lang="pt-B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  <a:p>
            <a:pPr marL="287338" marR="0" lvl="0" indent="-2873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pitchFamily="2" charset="2"/>
              <a:buChar char="§"/>
              <a:tabLst/>
              <a:defRPr/>
            </a:pP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ES" dirty="0" err="1" smtClean="0"/>
              <a:t>Principais</a:t>
            </a:r>
            <a:r>
              <a:rPr lang="es-ES" dirty="0" smtClean="0"/>
              <a:t> recursos</a:t>
            </a:r>
            <a:endParaRPr lang="es-ES" dirty="0"/>
          </a:p>
        </p:txBody>
      </p:sp>
      <p:sp>
        <p:nvSpPr>
          <p:cNvPr id="10244" name="Marcador de texto 6"/>
          <p:cNvSpPr>
            <a:spLocks noGrp="1"/>
          </p:cNvSpPr>
          <p:nvPr>
            <p:ph type="body" sz="quarter" idx="13"/>
          </p:nvPr>
        </p:nvSpPr>
        <p:spPr>
          <a:xfrm>
            <a:off x="512763" y="122238"/>
            <a:ext cx="8305800" cy="188912"/>
          </a:xfrm>
        </p:spPr>
        <p:txBody>
          <a:bodyPr/>
          <a:lstStyle/>
          <a:p>
            <a:r>
              <a:rPr lang="es-ES" dirty="0" smtClean="0">
                <a:ea typeface="ＭＳ Ｐゴシック" pitchFamily="34" charset="-128"/>
              </a:rPr>
              <a:t>TREINAMENTO MAVEN</a:t>
            </a:r>
          </a:p>
        </p:txBody>
      </p:sp>
      <p:sp>
        <p:nvSpPr>
          <p:cNvPr id="14" name="Espaço Reservado para Conteúdo 12"/>
          <p:cNvSpPr txBox="1">
            <a:spLocks/>
          </p:cNvSpPr>
          <p:nvPr/>
        </p:nvSpPr>
        <p:spPr bwMode="auto">
          <a:xfrm>
            <a:off x="511175" y="1103283"/>
            <a:ext cx="8329613" cy="611205"/>
          </a:xfrm>
          <a:prstGeom prst="rect">
            <a:avLst/>
          </a:prstGeom>
          <a:solidFill>
            <a:srgbClr val="A4C200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287338" marR="0" lvl="0" indent="-287338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lang="pt-BR" sz="3200" b="0" kern="0" dirty="0" smtClean="0">
                <a:latin typeface="+mn-lt"/>
                <a:ea typeface="ＭＳ Ｐゴシック" charset="-128"/>
                <a:cs typeface="ＭＳ Ｐゴシック" charset="-128"/>
              </a:rPr>
              <a:t>O QUE O MAVEN PODE FAZER?</a:t>
            </a:r>
            <a:endParaRPr kumimoji="0" lang="pt-BR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511175" y="1785926"/>
            <a:ext cx="2643206" cy="2157551"/>
            <a:chOff x="511175" y="1785926"/>
            <a:chExt cx="2643206" cy="2157551"/>
          </a:xfrm>
        </p:grpSpPr>
        <p:pic>
          <p:nvPicPr>
            <p:cNvPr id="7" name="Picture 3" descr="C:\Users\mmoraesc\Treinamento Maven\img\build_tool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86778" y="1785926"/>
              <a:ext cx="1692000" cy="1692000"/>
            </a:xfrm>
            <a:prstGeom prst="rect">
              <a:avLst/>
            </a:prstGeom>
            <a:noFill/>
          </p:spPr>
        </p:pic>
        <p:sp>
          <p:nvSpPr>
            <p:cNvPr id="9" name="CaixaDeTexto 8"/>
            <p:cNvSpPr txBox="1"/>
            <p:nvPr/>
          </p:nvSpPr>
          <p:spPr bwMode="auto">
            <a:xfrm>
              <a:off x="511175" y="3358702"/>
              <a:ext cx="264320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1600" b="0" dirty="0" smtClean="0"/>
                <a:t>construção de aplicações padronizada</a:t>
              </a: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3354379" y="1928802"/>
            <a:ext cx="2643206" cy="1768454"/>
            <a:chOff x="3306781" y="1928802"/>
            <a:chExt cx="2643206" cy="1768454"/>
          </a:xfrm>
        </p:grpSpPr>
        <p:pic>
          <p:nvPicPr>
            <p:cNvPr id="8" name="Picture 4" descr="C:\Users\mmoraesc\Treinamento Maven\img\books-icon-512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908384" y="1928802"/>
              <a:ext cx="1404000" cy="1404000"/>
            </a:xfrm>
            <a:prstGeom prst="rect">
              <a:avLst/>
            </a:prstGeom>
            <a:noFill/>
          </p:spPr>
        </p:pic>
        <p:sp>
          <p:nvSpPr>
            <p:cNvPr id="10" name="CaixaDeTexto 9"/>
            <p:cNvSpPr txBox="1"/>
            <p:nvPr/>
          </p:nvSpPr>
          <p:spPr bwMode="auto">
            <a:xfrm>
              <a:off x="3306781" y="3358702"/>
              <a:ext cx="264320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1600" b="0" dirty="0" smtClean="0"/>
                <a:t>controle de dependências</a:t>
              </a: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6197582" y="1928802"/>
            <a:ext cx="2643206" cy="2014675"/>
            <a:chOff x="6197582" y="1928802"/>
            <a:chExt cx="2643206" cy="2014675"/>
          </a:xfrm>
        </p:grpSpPr>
        <p:pic>
          <p:nvPicPr>
            <p:cNvPr id="2050" name="Picture 2" descr="C:\Users\mmoraesc\Treinamento Maven\img\find-bug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38599" y="1928802"/>
              <a:ext cx="1761173" cy="1332000"/>
            </a:xfrm>
            <a:prstGeom prst="rect">
              <a:avLst/>
            </a:prstGeom>
            <a:noFill/>
          </p:spPr>
        </p:pic>
        <p:sp>
          <p:nvSpPr>
            <p:cNvPr id="12" name="CaixaDeTexto 11"/>
            <p:cNvSpPr txBox="1"/>
            <p:nvPr/>
          </p:nvSpPr>
          <p:spPr bwMode="auto">
            <a:xfrm>
              <a:off x="6197582" y="3358702"/>
              <a:ext cx="264320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1600" b="0" dirty="0" smtClean="0"/>
                <a:t>execução de testes automatizados</a:t>
              </a:r>
            </a:p>
          </p:txBody>
        </p:sp>
      </p:grpSp>
      <p:pic>
        <p:nvPicPr>
          <p:cNvPr id="2051" name="Picture 3" descr="C:\Users\mmoraesc\Treinamento Maven\img\report-icon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20855" y="4357694"/>
            <a:ext cx="1223846" cy="1368000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 bwMode="auto">
          <a:xfrm>
            <a:off x="511175" y="5822454"/>
            <a:ext cx="264320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 b="0" dirty="0" smtClean="0"/>
              <a:t>produção de relatórios</a:t>
            </a:r>
          </a:p>
        </p:txBody>
      </p:sp>
      <p:grpSp>
        <p:nvGrpSpPr>
          <p:cNvPr id="21" name="Grupo 20"/>
          <p:cNvGrpSpPr/>
          <p:nvPr/>
        </p:nvGrpSpPr>
        <p:grpSpPr>
          <a:xfrm>
            <a:off x="3354378" y="4357694"/>
            <a:ext cx="2643206" cy="1803314"/>
            <a:chOff x="3154381" y="4357694"/>
            <a:chExt cx="2643206" cy="1803314"/>
          </a:xfrm>
        </p:grpSpPr>
        <p:pic>
          <p:nvPicPr>
            <p:cNvPr id="2052" name="Picture 4" descr="C:\Users\mmoraesc\Treinamento Maven\img\documentation1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755984" y="4357694"/>
              <a:ext cx="1440000" cy="1440000"/>
            </a:xfrm>
            <a:prstGeom prst="rect">
              <a:avLst/>
            </a:prstGeom>
            <a:noFill/>
          </p:spPr>
        </p:pic>
        <p:sp>
          <p:nvSpPr>
            <p:cNvPr id="20" name="CaixaDeTexto 19"/>
            <p:cNvSpPr txBox="1"/>
            <p:nvPr/>
          </p:nvSpPr>
          <p:spPr bwMode="auto">
            <a:xfrm>
              <a:off x="3154381" y="5822454"/>
              <a:ext cx="264320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1600" b="0" dirty="0" smtClean="0"/>
                <a:t>documentação</a:t>
              </a:r>
            </a:p>
          </p:txBody>
        </p:sp>
      </p:grpSp>
      <p:pic>
        <p:nvPicPr>
          <p:cNvPr id="2053" name="Picture 5" descr="C:\Users\mmoraesc\Treinamento Maven\img\deploy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45935" y="4357694"/>
            <a:ext cx="2146500" cy="1440000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 bwMode="auto">
          <a:xfrm>
            <a:off x="6197582" y="5797694"/>
            <a:ext cx="264320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 b="0" dirty="0" smtClean="0"/>
              <a:t>implantação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ço Reservado para Conteúdo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s-ES" sz="3200" b="1" dirty="0" smtClean="0">
                <a:solidFill>
                  <a:schemeClr val="accent1"/>
                </a:solidFill>
              </a:rPr>
              <a:t>CONVENÇÃO SOBRE CONFIGURAÇÃO </a:t>
            </a:r>
            <a:endParaRPr lang="pt-BR" sz="3200" b="1" dirty="0">
              <a:solidFill>
                <a:schemeClr val="accent1"/>
              </a:solidFill>
            </a:endParaRPr>
          </a:p>
        </p:txBody>
      </p:sp>
      <p:sp>
        <p:nvSpPr>
          <p:cNvPr id="10244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smtClean="0">
                <a:ea typeface="ＭＳ Ｐゴシック" pitchFamily="34" charset="-128"/>
              </a:rPr>
              <a:t>TREINAMENTO MAVEN</a:t>
            </a:r>
          </a:p>
        </p:txBody>
      </p:sp>
      <p:sp>
        <p:nvSpPr>
          <p:cNvPr id="14" name="Espaço Reservado para Conteúdo 12"/>
          <p:cNvSpPr txBox="1">
            <a:spLocks/>
          </p:cNvSpPr>
          <p:nvPr/>
        </p:nvSpPr>
        <p:spPr bwMode="auto">
          <a:xfrm>
            <a:off x="511175" y="1103283"/>
            <a:ext cx="8329613" cy="611205"/>
          </a:xfrm>
          <a:prstGeom prst="rect">
            <a:avLst/>
          </a:prstGeom>
          <a:solidFill>
            <a:srgbClr val="A4C200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287338" marR="0" lvl="0" indent="-287338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lang="pt-BR" sz="3200" b="0" kern="0" dirty="0" smtClean="0">
                <a:ea typeface="ＭＳ Ｐゴシック" charset="-128"/>
                <a:cs typeface="ＭＳ Ｐゴシック" charset="-128"/>
              </a:rPr>
              <a:t>COMO FAZER DE FORMA MAIS FÁCIL</a:t>
            </a:r>
            <a:r>
              <a:rPr lang="pt-BR" sz="3200" b="0" kern="0" dirty="0" smtClean="0">
                <a:latin typeface="+mn-lt"/>
                <a:ea typeface="ＭＳ Ｐゴシック" charset="-128"/>
                <a:cs typeface="ＭＳ Ｐゴシック" charset="-128"/>
              </a:rPr>
              <a:t>?</a:t>
            </a:r>
            <a:endParaRPr kumimoji="0" lang="pt-BR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ES" dirty="0" smtClean="0"/>
              <a:t>CONVENÇÃO SOBRE CONFIGURAÇÃO </a:t>
            </a:r>
            <a:endParaRPr lang="es-ES" dirty="0"/>
          </a:p>
        </p:txBody>
      </p:sp>
      <p:sp>
        <p:nvSpPr>
          <p:cNvPr id="10244" name="Marcador de texto 6"/>
          <p:cNvSpPr>
            <a:spLocks noGrp="1"/>
          </p:cNvSpPr>
          <p:nvPr>
            <p:ph type="body" sz="quarter" idx="13"/>
          </p:nvPr>
        </p:nvSpPr>
        <p:spPr>
          <a:xfrm>
            <a:off x="512763" y="122238"/>
            <a:ext cx="8305800" cy="188912"/>
          </a:xfrm>
        </p:spPr>
        <p:txBody>
          <a:bodyPr/>
          <a:lstStyle/>
          <a:p>
            <a:r>
              <a:rPr lang="es-ES" dirty="0" smtClean="0">
                <a:ea typeface="ＭＳ Ｐゴシック" pitchFamily="34" charset="-128"/>
              </a:rPr>
              <a:t>TREINAMENTO MAVEN</a:t>
            </a:r>
          </a:p>
        </p:txBody>
      </p:sp>
      <p:sp>
        <p:nvSpPr>
          <p:cNvPr id="13" name="Espaço Reservado para Conteúdo 12"/>
          <p:cNvSpPr>
            <a:spLocks noGrp="1"/>
          </p:cNvSpPr>
          <p:nvPr>
            <p:ph idx="1"/>
          </p:nvPr>
        </p:nvSpPr>
        <p:spPr>
          <a:xfrm>
            <a:off x="511175" y="1916113"/>
            <a:ext cx="8329613" cy="584193"/>
          </a:xfr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</a:pPr>
            <a:r>
              <a:rPr lang="pt-BR" sz="2400" b="1" dirty="0" smtClean="0"/>
              <a:t>PADRÕES PRÉ DEFINIDOS</a:t>
            </a:r>
            <a:endParaRPr lang="pt-BR" sz="2400" b="1" dirty="0"/>
          </a:p>
        </p:txBody>
      </p:sp>
      <p:sp>
        <p:nvSpPr>
          <p:cNvPr id="15" name="Espaço Reservado para Conteúdo 12"/>
          <p:cNvSpPr txBox="1">
            <a:spLocks/>
          </p:cNvSpPr>
          <p:nvPr/>
        </p:nvSpPr>
        <p:spPr bwMode="auto">
          <a:xfrm>
            <a:off x="512763" y="2951964"/>
            <a:ext cx="8329613" cy="58419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287338" marR="0" lvl="0" indent="-28733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kumimoji="0" lang="pt-BR" i="0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NÃO </a:t>
            </a:r>
            <a:r>
              <a:rPr kumimoji="0" lang="pt-BR" i="0" u="none" strike="noStrike" kern="0" cap="none" spc="0" normalizeH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DESCREVER O QUE É PADRÃO</a:t>
            </a:r>
            <a:endParaRPr kumimoji="0" lang="pt-BR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Espaço Reservado para Conteúdo 12"/>
          <p:cNvSpPr txBox="1">
            <a:spLocks/>
          </p:cNvSpPr>
          <p:nvPr/>
        </p:nvSpPr>
        <p:spPr bwMode="auto">
          <a:xfrm>
            <a:off x="512763" y="3987815"/>
            <a:ext cx="8329613" cy="58419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287338" marR="0" lvl="0" indent="-28733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kumimoji="0" lang="pt-BR" i="0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DESCREVER O QUE NÃO É PADRÃO</a:t>
            </a:r>
            <a:endParaRPr kumimoji="0" lang="pt-BR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ES" dirty="0" smtClean="0"/>
              <a:t>CONVENÇÃO SOBRE CONFIGURAÇÃO </a:t>
            </a:r>
            <a:endParaRPr lang="es-ES" dirty="0"/>
          </a:p>
        </p:txBody>
      </p:sp>
      <p:sp>
        <p:nvSpPr>
          <p:cNvPr id="10244" name="Marcador de texto 6"/>
          <p:cNvSpPr>
            <a:spLocks noGrp="1"/>
          </p:cNvSpPr>
          <p:nvPr>
            <p:ph type="body" sz="quarter" idx="13"/>
          </p:nvPr>
        </p:nvSpPr>
        <p:spPr>
          <a:xfrm>
            <a:off x="512763" y="122238"/>
            <a:ext cx="8305800" cy="188912"/>
          </a:xfrm>
        </p:spPr>
        <p:txBody>
          <a:bodyPr/>
          <a:lstStyle/>
          <a:p>
            <a:r>
              <a:rPr lang="es-ES" dirty="0" smtClean="0">
                <a:ea typeface="ＭＳ Ｐゴシック" pitchFamily="34" charset="-128"/>
              </a:rPr>
              <a:t>TREINAMENTO MAVEN</a:t>
            </a:r>
          </a:p>
        </p:txBody>
      </p:sp>
      <p:pic>
        <p:nvPicPr>
          <p:cNvPr id="4098" name="Picture 2" descr="C:\Users\mmoraesc\Treinamento Maven\img\bicycle-types-set-i-modern-road-urban-folding-bmx-bikes-infographics-41826500.jpg"/>
          <p:cNvPicPr>
            <a:picLocks noChangeAspect="1" noChangeArrowheads="1"/>
          </p:cNvPicPr>
          <p:nvPr/>
        </p:nvPicPr>
        <p:blipFill>
          <a:blip r:embed="rId2"/>
          <a:srcRect b="8749"/>
          <a:stretch>
            <a:fillRect/>
          </a:stretch>
        </p:blipFill>
        <p:spPr bwMode="auto">
          <a:xfrm>
            <a:off x="1470811" y="1029303"/>
            <a:ext cx="6202378" cy="5328655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NDRApresentacion">
  <a:themeElements>
    <a:clrScheme name="INDRApresentacion 1">
      <a:dk1>
        <a:srgbClr val="000000"/>
      </a:dk1>
      <a:lt1>
        <a:srgbClr val="FFFFFF"/>
      </a:lt1>
      <a:dk2>
        <a:srgbClr val="5A5A5A"/>
      </a:dk2>
      <a:lt2>
        <a:srgbClr val="B4B4B4"/>
      </a:lt2>
      <a:accent1>
        <a:srgbClr val="00B0CA"/>
      </a:accent1>
      <a:accent2>
        <a:srgbClr val="40DAFF"/>
      </a:accent2>
      <a:accent3>
        <a:srgbClr val="FFFFFF"/>
      </a:accent3>
      <a:accent4>
        <a:srgbClr val="000000"/>
      </a:accent4>
      <a:accent5>
        <a:srgbClr val="AAD4E1"/>
      </a:accent5>
      <a:accent6>
        <a:srgbClr val="39C5E7"/>
      </a:accent6>
      <a:hlink>
        <a:srgbClr val="7FE6FF"/>
      </a:hlink>
      <a:folHlink>
        <a:srgbClr val="BFF3FF"/>
      </a:folHlink>
    </a:clrScheme>
    <a:fontScheme name="INDRApresentacion">
      <a:majorFont>
        <a:latin typeface="Arial"/>
        <a:ea typeface="ＭＳ Ｐゴシック"/>
        <a:cs typeface="ＭＳ Ｐゴシック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:ma14="http://schemas.microsoft.com/office/mac/drawingml/2011/main" val="1"/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>
    <a:extraClrScheme>
      <a:clrScheme name="INDRApresentacion 1">
        <a:dk1>
          <a:srgbClr val="000000"/>
        </a:dk1>
        <a:lt1>
          <a:srgbClr val="FFFFFF"/>
        </a:lt1>
        <a:dk2>
          <a:srgbClr val="5A5A5A"/>
        </a:dk2>
        <a:lt2>
          <a:srgbClr val="B4B4B4"/>
        </a:lt2>
        <a:accent1>
          <a:srgbClr val="00B0CA"/>
        </a:accent1>
        <a:accent2>
          <a:srgbClr val="40DAFF"/>
        </a:accent2>
        <a:accent3>
          <a:srgbClr val="FFFFFF"/>
        </a:accent3>
        <a:accent4>
          <a:srgbClr val="000000"/>
        </a:accent4>
        <a:accent5>
          <a:srgbClr val="AAD4E1"/>
        </a:accent5>
        <a:accent6>
          <a:srgbClr val="39C5E7"/>
        </a:accent6>
        <a:hlink>
          <a:srgbClr val="7FE6FF"/>
        </a:hlink>
        <a:folHlink>
          <a:srgbClr val="BFF3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11019</TotalTime>
  <Words>446</Words>
  <Application>Microsoft Macintosh PowerPoint</Application>
  <PresentationFormat>On-screen Show (4:3)</PresentationFormat>
  <Paragraphs>99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INDRApresentacion</vt:lpstr>
      <vt:lpstr>TREINAMENTO Apache maven</vt:lpstr>
      <vt:lpstr>Índice</vt:lpstr>
      <vt:lpstr>definição</vt:lpstr>
      <vt:lpstr>história</vt:lpstr>
      <vt:lpstr>definição</vt:lpstr>
      <vt:lpstr>Principais recursos</vt:lpstr>
      <vt:lpstr>PowerPoint Presentation</vt:lpstr>
      <vt:lpstr>CONVENÇÃO SOBRE CONFIGURAÇÃO </vt:lpstr>
      <vt:lpstr>CONVENÇÃO SOBRE CONFIGURAÇÃO </vt:lpstr>
      <vt:lpstr>Alternativas ao maven</vt:lpstr>
      <vt:lpstr>INSTALAÇÃO</vt:lpstr>
      <vt:lpstr>PowerPoint Presentation</vt:lpstr>
    </vt:vector>
  </TitlesOfParts>
  <Company>Indra Sistemas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INDRApresFRACTAL_azul</dc:title>
  <dc:creator>Indra Company</dc:creator>
  <cp:lastModifiedBy>Antonio Amorim</cp:lastModifiedBy>
  <cp:revision>319</cp:revision>
  <cp:lastPrinted>2008-06-02T08:41:24Z</cp:lastPrinted>
  <dcterms:created xsi:type="dcterms:W3CDTF">2008-05-28T13:57:25Z</dcterms:created>
  <dcterms:modified xsi:type="dcterms:W3CDTF">2016-08-16T03:02:01Z</dcterms:modified>
</cp:coreProperties>
</file>